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7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7" r:id="rId11"/>
    <p:sldId id="273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8" autoAdjust="0"/>
    <p:restoredTop sz="89333" autoAdjust="0"/>
  </p:normalViewPr>
  <p:slideViewPr>
    <p:cSldViewPr snapToGrid="0">
      <p:cViewPr varScale="1">
        <p:scale>
          <a:sx n="60" d="100"/>
          <a:sy n="60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A36E7-2A44-4547-B726-BF0AC98D958F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637EC872-6BDD-4D71-A475-D08CB8FAB8F9}">
      <dgm:prSet phldrT="[文字]" custT="1"/>
      <dgm:spPr/>
      <dgm:t>
        <a:bodyPr/>
        <a:lstStyle/>
        <a:p>
          <a:pPr algn="l"/>
          <a:r>
            <a:rPr lang="en-US" altLang="zh-TW" sz="2200" dirty="0"/>
            <a:t>1.</a:t>
          </a:r>
          <a:r>
            <a:rPr lang="zh-TW" altLang="en-US" sz="2200" dirty="0"/>
            <a:t> 在實驗開始前，先填寫一個情緒評估問卷</a:t>
          </a:r>
          <a:r>
            <a:rPr lang="en-US" altLang="zh-TW" sz="2200" dirty="0"/>
            <a:t>(5</a:t>
          </a:r>
          <a:r>
            <a:rPr lang="zh-TW" altLang="en-US" sz="2200" dirty="0"/>
            <a:t>分鐘</a:t>
          </a:r>
          <a:r>
            <a:rPr lang="en-US" altLang="zh-TW" sz="2200" dirty="0"/>
            <a:t>)</a:t>
          </a:r>
          <a:endParaRPr lang="zh-TW" altLang="en-US" sz="2200" dirty="0"/>
        </a:p>
      </dgm:t>
    </dgm:pt>
    <dgm:pt modelId="{4078F49B-C8DD-40EF-854F-6E5AD6B500BD}" type="parTrans" cxnId="{41F4653A-15F0-43B7-BB7C-9D6A0CABABEE}">
      <dgm:prSet/>
      <dgm:spPr/>
      <dgm:t>
        <a:bodyPr/>
        <a:lstStyle/>
        <a:p>
          <a:pPr algn="l"/>
          <a:endParaRPr lang="zh-TW" altLang="en-US" sz="2200"/>
        </a:p>
      </dgm:t>
    </dgm:pt>
    <dgm:pt modelId="{D425A432-7214-4E73-A245-F1F9BB9A1D5A}" type="sibTrans" cxnId="{41F4653A-15F0-43B7-BB7C-9D6A0CABABEE}">
      <dgm:prSet custT="1"/>
      <dgm:spPr/>
      <dgm:t>
        <a:bodyPr/>
        <a:lstStyle/>
        <a:p>
          <a:pPr algn="l"/>
          <a:endParaRPr lang="zh-TW" altLang="en-US" sz="2200"/>
        </a:p>
      </dgm:t>
    </dgm:pt>
    <dgm:pt modelId="{A69FDD2C-8C11-4123-B37A-DAFCE8926919}">
      <dgm:prSet phldrT="[文字]" custT="1"/>
      <dgm:spPr/>
      <dgm:t>
        <a:bodyPr/>
        <a:lstStyle/>
        <a:p>
          <a:pPr algn="l"/>
          <a:r>
            <a:rPr lang="en-US" altLang="zh-TW" sz="2200" dirty="0"/>
            <a:t>2.</a:t>
          </a:r>
          <a:r>
            <a:rPr lang="zh-TW" altLang="en-US" sz="2200" dirty="0"/>
            <a:t> 觀看練習用影片</a:t>
          </a:r>
          <a:r>
            <a:rPr lang="en-US" altLang="zh-TW" sz="2200" dirty="0"/>
            <a:t>(5~6</a:t>
          </a:r>
          <a:r>
            <a:rPr lang="zh-TW" altLang="en-US" sz="2200" dirty="0"/>
            <a:t>分鐘</a:t>
          </a:r>
          <a:r>
            <a:rPr lang="en-US" altLang="zh-TW" sz="2200" dirty="0"/>
            <a:t>)</a:t>
          </a:r>
          <a:endParaRPr lang="zh-TW" altLang="en-US" sz="2200" dirty="0"/>
        </a:p>
      </dgm:t>
    </dgm:pt>
    <dgm:pt modelId="{3E87CA9B-C5C1-468C-B8C4-FAF5DD2BD7BF}" type="parTrans" cxnId="{3EBF6420-39D4-48CE-810F-7466F0730AF9}">
      <dgm:prSet/>
      <dgm:spPr/>
      <dgm:t>
        <a:bodyPr/>
        <a:lstStyle/>
        <a:p>
          <a:pPr algn="l"/>
          <a:endParaRPr lang="zh-TW" altLang="en-US" sz="2200"/>
        </a:p>
      </dgm:t>
    </dgm:pt>
    <dgm:pt modelId="{A1AC7FE9-68D2-4581-930E-18CE741ECE1B}" type="sibTrans" cxnId="{3EBF6420-39D4-48CE-810F-7466F0730AF9}">
      <dgm:prSet custT="1"/>
      <dgm:spPr/>
      <dgm:t>
        <a:bodyPr/>
        <a:lstStyle/>
        <a:p>
          <a:pPr algn="l"/>
          <a:endParaRPr lang="zh-TW" altLang="en-US" sz="2200"/>
        </a:p>
      </dgm:t>
    </dgm:pt>
    <dgm:pt modelId="{83B93A93-B595-4C0C-8F19-8F80FE599C41}">
      <dgm:prSet phldrT="[文字]" custT="1"/>
      <dgm:spPr/>
      <dgm:t>
        <a:bodyPr/>
        <a:lstStyle/>
        <a:p>
          <a:pPr algn="l"/>
          <a:r>
            <a:rPr lang="en-US" altLang="zh-TW" sz="2200" dirty="0"/>
            <a:t>3.</a:t>
          </a:r>
          <a:r>
            <a:rPr lang="zh-TW" altLang="en-US" sz="2200" dirty="0"/>
            <a:t> 校正眼動儀</a:t>
          </a:r>
        </a:p>
      </dgm:t>
    </dgm:pt>
    <dgm:pt modelId="{1857BCD4-15F7-4FF4-8EB1-990CF358599F}" type="parTrans" cxnId="{9F136B2F-52A5-46AE-9189-8CA1A85B45EE}">
      <dgm:prSet/>
      <dgm:spPr/>
      <dgm:t>
        <a:bodyPr/>
        <a:lstStyle/>
        <a:p>
          <a:pPr algn="l"/>
          <a:endParaRPr lang="zh-TW" altLang="en-US" sz="2200"/>
        </a:p>
      </dgm:t>
    </dgm:pt>
    <dgm:pt modelId="{36D9FB73-9365-4407-BA47-FA8D2DBF51EB}" type="sibTrans" cxnId="{9F136B2F-52A5-46AE-9189-8CA1A85B45EE}">
      <dgm:prSet custT="1"/>
      <dgm:spPr/>
      <dgm:t>
        <a:bodyPr/>
        <a:lstStyle/>
        <a:p>
          <a:pPr algn="l"/>
          <a:endParaRPr lang="zh-TW" altLang="en-US" sz="2200"/>
        </a:p>
      </dgm:t>
    </dgm:pt>
    <dgm:pt modelId="{8E1E5CF8-686F-4D65-A3B0-4F2513C17CCA}">
      <dgm:prSet custT="1"/>
      <dgm:spPr/>
      <dgm:t>
        <a:bodyPr/>
        <a:lstStyle/>
        <a:p>
          <a:pPr algn="l"/>
          <a:r>
            <a:rPr lang="en-US" altLang="zh-TW" sz="2200" dirty="0"/>
            <a:t>4.</a:t>
          </a:r>
          <a:r>
            <a:rPr lang="zh-TW" altLang="en-US" sz="2200" dirty="0"/>
            <a:t> 播放音樂及對應的圖片</a:t>
          </a:r>
          <a:r>
            <a:rPr lang="en-US" altLang="zh-TW" sz="2200" dirty="0"/>
            <a:t>(7</a:t>
          </a:r>
          <a:r>
            <a:rPr lang="zh-TW" altLang="en-US" sz="2200" dirty="0"/>
            <a:t>分鐘</a:t>
          </a:r>
          <a:r>
            <a:rPr lang="en-US" altLang="zh-TW" sz="2200" dirty="0"/>
            <a:t>)</a:t>
          </a:r>
          <a:endParaRPr lang="zh-TW" altLang="en-US" sz="2200" dirty="0"/>
        </a:p>
      </dgm:t>
    </dgm:pt>
    <dgm:pt modelId="{1D4A590C-FAB1-4D01-9843-19F11B1B8686}" type="parTrans" cxnId="{510F1AC7-9F78-4292-A786-EC9EB03C02D5}">
      <dgm:prSet/>
      <dgm:spPr/>
      <dgm:t>
        <a:bodyPr/>
        <a:lstStyle/>
        <a:p>
          <a:pPr algn="l"/>
          <a:endParaRPr lang="zh-TW" altLang="en-US" sz="2200"/>
        </a:p>
      </dgm:t>
    </dgm:pt>
    <dgm:pt modelId="{959D1659-C6A6-4D1F-B772-AFCDAE4AFDC6}" type="sibTrans" cxnId="{510F1AC7-9F78-4292-A786-EC9EB03C02D5}">
      <dgm:prSet custT="1"/>
      <dgm:spPr/>
      <dgm:t>
        <a:bodyPr/>
        <a:lstStyle/>
        <a:p>
          <a:pPr algn="l"/>
          <a:endParaRPr lang="zh-TW" altLang="en-US" sz="2200"/>
        </a:p>
      </dgm:t>
    </dgm:pt>
    <dgm:pt modelId="{90C3CA13-48AD-4692-B101-4AA7D39845B3}">
      <dgm:prSet custT="1"/>
      <dgm:spPr/>
      <dgm:t>
        <a:bodyPr/>
        <a:lstStyle/>
        <a:p>
          <a:pPr algn="l"/>
          <a:r>
            <a:rPr lang="en-US" altLang="zh-TW" sz="2200" dirty="0"/>
            <a:t>5.</a:t>
          </a:r>
          <a:r>
            <a:rPr lang="zh-TW" altLang="en-US" sz="2200" dirty="0"/>
            <a:t>  結束後，觀看</a:t>
          </a:r>
          <a:r>
            <a:rPr lang="en-US" altLang="zh-TW" sz="2200" dirty="0"/>
            <a:t>15</a:t>
          </a:r>
          <a:r>
            <a:rPr lang="zh-TW" altLang="en-US" sz="2200" dirty="0"/>
            <a:t>個影片</a:t>
          </a:r>
          <a:r>
            <a:rPr lang="en-US" altLang="zh-TW" sz="2200" dirty="0"/>
            <a:t>(10</a:t>
          </a:r>
          <a:r>
            <a:rPr lang="zh-TW" altLang="en-US" sz="2200" dirty="0"/>
            <a:t>*危險、</a:t>
          </a:r>
          <a:r>
            <a:rPr lang="en-US" altLang="zh-TW" sz="2200" dirty="0"/>
            <a:t>5</a:t>
          </a:r>
          <a:r>
            <a:rPr lang="zh-TW" altLang="en-US" sz="2200" dirty="0"/>
            <a:t>*不危險</a:t>
          </a:r>
          <a:r>
            <a:rPr lang="en-US" altLang="zh-TW" sz="2200" dirty="0"/>
            <a:t>)</a:t>
          </a:r>
          <a:endParaRPr lang="zh-TW" altLang="en-US" sz="2200" dirty="0"/>
        </a:p>
      </dgm:t>
    </dgm:pt>
    <dgm:pt modelId="{1B67BA87-1630-4571-B472-1774E1D3B288}" type="parTrans" cxnId="{F8D7D28C-4EB1-423B-BF18-30C8DCA12E55}">
      <dgm:prSet/>
      <dgm:spPr/>
      <dgm:t>
        <a:bodyPr/>
        <a:lstStyle/>
        <a:p>
          <a:pPr algn="l"/>
          <a:endParaRPr lang="zh-TW" altLang="en-US" sz="2200"/>
        </a:p>
      </dgm:t>
    </dgm:pt>
    <dgm:pt modelId="{D89A6774-B648-47CE-89A2-AD47AA74A477}" type="sibTrans" cxnId="{F8D7D28C-4EB1-423B-BF18-30C8DCA12E55}">
      <dgm:prSet/>
      <dgm:spPr/>
      <dgm:t>
        <a:bodyPr/>
        <a:lstStyle/>
        <a:p>
          <a:pPr algn="l"/>
          <a:endParaRPr lang="zh-TW" altLang="en-US" sz="2200"/>
        </a:p>
      </dgm:t>
    </dgm:pt>
    <dgm:pt modelId="{F9D6AFC1-32B9-4D52-9768-5EDF311D9800}">
      <dgm:prSet custT="1"/>
      <dgm:spPr/>
      <dgm:t>
        <a:bodyPr/>
        <a:lstStyle/>
        <a:p>
          <a:pPr algn="l"/>
          <a:r>
            <a:rPr lang="en-US" altLang="zh-TW" sz="2200" dirty="0"/>
            <a:t>6.</a:t>
          </a:r>
          <a:r>
            <a:rPr lang="zh-TW" altLang="en-US" sz="2200" dirty="0"/>
            <a:t>  填寫情緒評估問卷</a:t>
          </a:r>
          <a:r>
            <a:rPr lang="en-US" altLang="zh-TW" sz="2200" dirty="0"/>
            <a:t>(BMIS)</a:t>
          </a:r>
          <a:endParaRPr lang="zh-TW" altLang="en-US" sz="2200" dirty="0"/>
        </a:p>
      </dgm:t>
    </dgm:pt>
    <dgm:pt modelId="{CF547B66-682A-429D-8194-E55F6CEF8B1F}" type="parTrans" cxnId="{01EA1DA6-52A0-47C1-905F-D79653F8FBDC}">
      <dgm:prSet/>
      <dgm:spPr/>
      <dgm:t>
        <a:bodyPr/>
        <a:lstStyle/>
        <a:p>
          <a:pPr algn="l"/>
          <a:endParaRPr lang="zh-TW" altLang="en-US" sz="2200"/>
        </a:p>
      </dgm:t>
    </dgm:pt>
    <dgm:pt modelId="{11E2C187-378C-471C-9BBA-BEE491788C65}" type="sibTrans" cxnId="{01EA1DA6-52A0-47C1-905F-D79653F8FBDC}">
      <dgm:prSet/>
      <dgm:spPr/>
      <dgm:t>
        <a:bodyPr/>
        <a:lstStyle/>
        <a:p>
          <a:pPr algn="l"/>
          <a:endParaRPr lang="zh-TW" altLang="en-US" sz="2200"/>
        </a:p>
      </dgm:t>
    </dgm:pt>
    <dgm:pt modelId="{2235AD47-DFAE-4355-A5F2-B148705AF5D7}">
      <dgm:prSet custT="1"/>
      <dgm:spPr/>
      <dgm:t>
        <a:bodyPr/>
        <a:lstStyle/>
        <a:p>
          <a:pPr algn="l"/>
          <a:r>
            <a:rPr lang="en-US" altLang="zh-TW" sz="2200" dirty="0"/>
            <a:t>7.</a:t>
          </a:r>
          <a:r>
            <a:rPr lang="zh-TW" altLang="en-US" sz="2200" dirty="0"/>
            <a:t>  然後再次進行前面</a:t>
          </a:r>
          <a:r>
            <a:rPr lang="en-US" altLang="zh-TW" sz="2200" dirty="0"/>
            <a:t>3~6</a:t>
          </a:r>
          <a:r>
            <a:rPr lang="zh-TW" altLang="en-US" sz="2200" dirty="0"/>
            <a:t>的步驟</a:t>
          </a:r>
        </a:p>
      </dgm:t>
    </dgm:pt>
    <dgm:pt modelId="{AEF7DCBA-AA6B-45EE-A97A-41FCE9F65B0F}" type="parTrans" cxnId="{24918E5E-ECDA-4328-8945-2108362BA9B6}">
      <dgm:prSet/>
      <dgm:spPr/>
      <dgm:t>
        <a:bodyPr/>
        <a:lstStyle/>
        <a:p>
          <a:pPr algn="l"/>
          <a:endParaRPr lang="zh-TW" altLang="en-US" sz="2200"/>
        </a:p>
      </dgm:t>
    </dgm:pt>
    <dgm:pt modelId="{5C4EAD84-71AD-49AB-9214-A918DA59031C}" type="sibTrans" cxnId="{24918E5E-ECDA-4328-8945-2108362BA9B6}">
      <dgm:prSet/>
      <dgm:spPr/>
      <dgm:t>
        <a:bodyPr/>
        <a:lstStyle/>
        <a:p>
          <a:pPr algn="l"/>
          <a:endParaRPr lang="zh-TW" altLang="en-US" sz="2200"/>
        </a:p>
      </dgm:t>
    </dgm:pt>
    <dgm:pt modelId="{4388F6C4-3D46-4408-8FBF-BFA19A01D7E3}">
      <dgm:prSet custT="1"/>
      <dgm:spPr/>
      <dgm:t>
        <a:bodyPr/>
        <a:lstStyle/>
        <a:p>
          <a:pPr algn="l"/>
          <a:r>
            <a:rPr lang="zh-TW" altLang="en-US" sz="2200" b="0" i="0" dirty="0">
              <a:effectLst/>
            </a:rPr>
            <a:t>實驗結束後，會支付</a:t>
          </a:r>
          <a:r>
            <a:rPr lang="en-US" altLang="zh-TW" sz="2200" b="0" i="0" dirty="0">
              <a:effectLst/>
            </a:rPr>
            <a:t>5</a:t>
          </a:r>
          <a:r>
            <a:rPr lang="zh-TW" altLang="en-US" sz="2200" b="0" i="0" dirty="0">
              <a:effectLst/>
            </a:rPr>
            <a:t>英鎊給受試</a:t>
          </a:r>
          <a:r>
            <a:rPr lang="zh-TW" altLang="en-US" sz="2200" b="0" dirty="0">
              <a:effectLst/>
            </a:rPr>
            <a:t>者</a:t>
          </a:r>
        </a:p>
      </dgm:t>
    </dgm:pt>
    <dgm:pt modelId="{E591AA93-3934-4F7F-B5E8-214B1EFB921C}" type="parTrans" cxnId="{4E39F678-3047-45A3-946E-8ADF954B71F9}">
      <dgm:prSet/>
      <dgm:spPr/>
      <dgm:t>
        <a:bodyPr/>
        <a:lstStyle/>
        <a:p>
          <a:endParaRPr lang="zh-TW" altLang="en-US" sz="2200"/>
        </a:p>
      </dgm:t>
    </dgm:pt>
    <dgm:pt modelId="{F9B49EF7-41EB-41C4-B6D5-2736669CE637}" type="sibTrans" cxnId="{4E39F678-3047-45A3-946E-8ADF954B71F9}">
      <dgm:prSet/>
      <dgm:spPr/>
      <dgm:t>
        <a:bodyPr/>
        <a:lstStyle/>
        <a:p>
          <a:endParaRPr lang="zh-TW" altLang="en-US" sz="2200"/>
        </a:p>
      </dgm:t>
    </dgm:pt>
    <dgm:pt modelId="{1D962B52-F7E1-415D-A065-B217B9C15F91}" type="pres">
      <dgm:prSet presAssocID="{939A36E7-2A44-4547-B726-BF0AC98D958F}" presName="Name0" presStyleCnt="0">
        <dgm:presLayoutVars>
          <dgm:dir/>
          <dgm:animLvl val="lvl"/>
          <dgm:resizeHandles val="exact"/>
        </dgm:presLayoutVars>
      </dgm:prSet>
      <dgm:spPr/>
    </dgm:pt>
    <dgm:pt modelId="{B3B72C7A-B7E2-42AD-A12F-C5D947F90A48}" type="pres">
      <dgm:prSet presAssocID="{4388F6C4-3D46-4408-8FBF-BFA19A01D7E3}" presName="boxAndChildren" presStyleCnt="0"/>
      <dgm:spPr/>
    </dgm:pt>
    <dgm:pt modelId="{007E6FB1-C5A8-4D01-A43F-7212F03F5400}" type="pres">
      <dgm:prSet presAssocID="{4388F6C4-3D46-4408-8FBF-BFA19A01D7E3}" presName="parentTextBox" presStyleLbl="node1" presStyleIdx="0" presStyleCnt="8"/>
      <dgm:spPr/>
    </dgm:pt>
    <dgm:pt modelId="{3528C040-E9AF-442B-B062-9D027E65D118}" type="pres">
      <dgm:prSet presAssocID="{5C4EAD84-71AD-49AB-9214-A918DA59031C}" presName="sp" presStyleCnt="0"/>
      <dgm:spPr/>
    </dgm:pt>
    <dgm:pt modelId="{4587D8B3-B8E3-4983-BFFE-05DCD94CE225}" type="pres">
      <dgm:prSet presAssocID="{2235AD47-DFAE-4355-A5F2-B148705AF5D7}" presName="arrowAndChildren" presStyleCnt="0"/>
      <dgm:spPr/>
    </dgm:pt>
    <dgm:pt modelId="{3AEC05CA-A1DE-4EF6-BD7B-B39A26D0C435}" type="pres">
      <dgm:prSet presAssocID="{2235AD47-DFAE-4355-A5F2-B148705AF5D7}" presName="parentTextArrow" presStyleLbl="node1" presStyleIdx="1" presStyleCnt="8"/>
      <dgm:spPr/>
    </dgm:pt>
    <dgm:pt modelId="{7DC3C6D9-8712-435B-86B8-62979B565A83}" type="pres">
      <dgm:prSet presAssocID="{11E2C187-378C-471C-9BBA-BEE491788C65}" presName="sp" presStyleCnt="0"/>
      <dgm:spPr/>
    </dgm:pt>
    <dgm:pt modelId="{05198833-D517-4004-86D9-F3EA42FA1997}" type="pres">
      <dgm:prSet presAssocID="{F9D6AFC1-32B9-4D52-9768-5EDF311D9800}" presName="arrowAndChildren" presStyleCnt="0"/>
      <dgm:spPr/>
    </dgm:pt>
    <dgm:pt modelId="{0FC32567-DF69-4193-9CC0-8C7778034682}" type="pres">
      <dgm:prSet presAssocID="{F9D6AFC1-32B9-4D52-9768-5EDF311D9800}" presName="parentTextArrow" presStyleLbl="node1" presStyleIdx="2" presStyleCnt="8"/>
      <dgm:spPr/>
    </dgm:pt>
    <dgm:pt modelId="{5721B815-6B9F-460A-B537-91B6BF398A88}" type="pres">
      <dgm:prSet presAssocID="{D89A6774-B648-47CE-89A2-AD47AA74A477}" presName="sp" presStyleCnt="0"/>
      <dgm:spPr/>
    </dgm:pt>
    <dgm:pt modelId="{27AB26AA-08B1-4F9F-B537-E81CE1DB83EF}" type="pres">
      <dgm:prSet presAssocID="{90C3CA13-48AD-4692-B101-4AA7D39845B3}" presName="arrowAndChildren" presStyleCnt="0"/>
      <dgm:spPr/>
    </dgm:pt>
    <dgm:pt modelId="{16FA41EB-188B-4F87-8699-5FB066B2A8C7}" type="pres">
      <dgm:prSet presAssocID="{90C3CA13-48AD-4692-B101-4AA7D39845B3}" presName="parentTextArrow" presStyleLbl="node1" presStyleIdx="3" presStyleCnt="8"/>
      <dgm:spPr/>
    </dgm:pt>
    <dgm:pt modelId="{CF5F30EE-582B-4F88-8567-43CE1FF7E488}" type="pres">
      <dgm:prSet presAssocID="{959D1659-C6A6-4D1F-B772-AFCDAE4AFDC6}" presName="sp" presStyleCnt="0"/>
      <dgm:spPr/>
    </dgm:pt>
    <dgm:pt modelId="{F4FDC258-5921-418C-B1A3-10ABDED732D0}" type="pres">
      <dgm:prSet presAssocID="{8E1E5CF8-686F-4D65-A3B0-4F2513C17CCA}" presName="arrowAndChildren" presStyleCnt="0"/>
      <dgm:spPr/>
    </dgm:pt>
    <dgm:pt modelId="{7C6AAD55-CB9F-4D0F-A122-71AECB030E2A}" type="pres">
      <dgm:prSet presAssocID="{8E1E5CF8-686F-4D65-A3B0-4F2513C17CCA}" presName="parentTextArrow" presStyleLbl="node1" presStyleIdx="4" presStyleCnt="8"/>
      <dgm:spPr/>
    </dgm:pt>
    <dgm:pt modelId="{FF5DA416-7FC8-46FC-9B7D-960AE51F38AE}" type="pres">
      <dgm:prSet presAssocID="{36D9FB73-9365-4407-BA47-FA8D2DBF51EB}" presName="sp" presStyleCnt="0"/>
      <dgm:spPr/>
    </dgm:pt>
    <dgm:pt modelId="{A1E97F06-7470-4AE7-984F-F112DCFB6090}" type="pres">
      <dgm:prSet presAssocID="{83B93A93-B595-4C0C-8F19-8F80FE599C41}" presName="arrowAndChildren" presStyleCnt="0"/>
      <dgm:spPr/>
    </dgm:pt>
    <dgm:pt modelId="{D4915E01-8AA1-44BB-9060-A62650C82A41}" type="pres">
      <dgm:prSet presAssocID="{83B93A93-B595-4C0C-8F19-8F80FE599C41}" presName="parentTextArrow" presStyleLbl="node1" presStyleIdx="5" presStyleCnt="8"/>
      <dgm:spPr/>
    </dgm:pt>
    <dgm:pt modelId="{945D67C2-9686-4108-BBD6-9AF7442B8B21}" type="pres">
      <dgm:prSet presAssocID="{A1AC7FE9-68D2-4581-930E-18CE741ECE1B}" presName="sp" presStyleCnt="0"/>
      <dgm:spPr/>
    </dgm:pt>
    <dgm:pt modelId="{1EC87CBE-8105-48A1-9573-527F08C2BAD8}" type="pres">
      <dgm:prSet presAssocID="{A69FDD2C-8C11-4123-B37A-DAFCE8926919}" presName="arrowAndChildren" presStyleCnt="0"/>
      <dgm:spPr/>
    </dgm:pt>
    <dgm:pt modelId="{C2677EC4-0D46-453F-92BC-76EE45496CA6}" type="pres">
      <dgm:prSet presAssocID="{A69FDD2C-8C11-4123-B37A-DAFCE8926919}" presName="parentTextArrow" presStyleLbl="node1" presStyleIdx="6" presStyleCnt="8"/>
      <dgm:spPr/>
    </dgm:pt>
    <dgm:pt modelId="{E030603F-554E-4E71-A5E5-4FF6E0D3ACD5}" type="pres">
      <dgm:prSet presAssocID="{D425A432-7214-4E73-A245-F1F9BB9A1D5A}" presName="sp" presStyleCnt="0"/>
      <dgm:spPr/>
    </dgm:pt>
    <dgm:pt modelId="{B1E0F004-CA88-4B7D-A2AD-FF7FC8CC5760}" type="pres">
      <dgm:prSet presAssocID="{637EC872-6BDD-4D71-A475-D08CB8FAB8F9}" presName="arrowAndChildren" presStyleCnt="0"/>
      <dgm:spPr/>
    </dgm:pt>
    <dgm:pt modelId="{215E1DC5-5C59-4A5A-836E-445667358630}" type="pres">
      <dgm:prSet presAssocID="{637EC872-6BDD-4D71-A475-D08CB8FAB8F9}" presName="parentTextArrow" presStyleLbl="node1" presStyleIdx="7" presStyleCnt="8"/>
      <dgm:spPr/>
    </dgm:pt>
  </dgm:ptLst>
  <dgm:cxnLst>
    <dgm:cxn modelId="{3EBF6420-39D4-48CE-810F-7466F0730AF9}" srcId="{939A36E7-2A44-4547-B726-BF0AC98D958F}" destId="{A69FDD2C-8C11-4123-B37A-DAFCE8926919}" srcOrd="1" destOrd="0" parTransId="{3E87CA9B-C5C1-468C-B8C4-FAF5DD2BD7BF}" sibTransId="{A1AC7FE9-68D2-4581-930E-18CE741ECE1B}"/>
    <dgm:cxn modelId="{D57F5F2D-2A23-42EF-A7AA-0329388668B3}" type="presOf" srcId="{939A36E7-2A44-4547-B726-BF0AC98D958F}" destId="{1D962B52-F7E1-415D-A065-B217B9C15F91}" srcOrd="0" destOrd="0" presId="urn:microsoft.com/office/officeart/2005/8/layout/process4"/>
    <dgm:cxn modelId="{9F136B2F-52A5-46AE-9189-8CA1A85B45EE}" srcId="{939A36E7-2A44-4547-B726-BF0AC98D958F}" destId="{83B93A93-B595-4C0C-8F19-8F80FE599C41}" srcOrd="2" destOrd="0" parTransId="{1857BCD4-15F7-4FF4-8EB1-990CF358599F}" sibTransId="{36D9FB73-9365-4407-BA47-FA8D2DBF51EB}"/>
    <dgm:cxn modelId="{41F4653A-15F0-43B7-BB7C-9D6A0CABABEE}" srcId="{939A36E7-2A44-4547-B726-BF0AC98D958F}" destId="{637EC872-6BDD-4D71-A475-D08CB8FAB8F9}" srcOrd="0" destOrd="0" parTransId="{4078F49B-C8DD-40EF-854F-6E5AD6B500BD}" sibTransId="{D425A432-7214-4E73-A245-F1F9BB9A1D5A}"/>
    <dgm:cxn modelId="{24918E5E-ECDA-4328-8945-2108362BA9B6}" srcId="{939A36E7-2A44-4547-B726-BF0AC98D958F}" destId="{2235AD47-DFAE-4355-A5F2-B148705AF5D7}" srcOrd="6" destOrd="0" parTransId="{AEF7DCBA-AA6B-45EE-A97A-41FCE9F65B0F}" sibTransId="{5C4EAD84-71AD-49AB-9214-A918DA59031C}"/>
    <dgm:cxn modelId="{AAB8F54A-D107-40C4-8269-42BC3106F725}" type="presOf" srcId="{90C3CA13-48AD-4692-B101-4AA7D39845B3}" destId="{16FA41EB-188B-4F87-8699-5FB066B2A8C7}" srcOrd="0" destOrd="0" presId="urn:microsoft.com/office/officeart/2005/8/layout/process4"/>
    <dgm:cxn modelId="{0EF2EB4F-C17C-4D11-9247-AF6B88DDE821}" type="presOf" srcId="{637EC872-6BDD-4D71-A475-D08CB8FAB8F9}" destId="{215E1DC5-5C59-4A5A-836E-445667358630}" srcOrd="0" destOrd="0" presId="urn:microsoft.com/office/officeart/2005/8/layout/process4"/>
    <dgm:cxn modelId="{78E95554-8C66-41A2-965D-A360C040CFED}" type="presOf" srcId="{A69FDD2C-8C11-4123-B37A-DAFCE8926919}" destId="{C2677EC4-0D46-453F-92BC-76EE45496CA6}" srcOrd="0" destOrd="0" presId="urn:microsoft.com/office/officeart/2005/8/layout/process4"/>
    <dgm:cxn modelId="{4E39F678-3047-45A3-946E-8ADF954B71F9}" srcId="{939A36E7-2A44-4547-B726-BF0AC98D958F}" destId="{4388F6C4-3D46-4408-8FBF-BFA19A01D7E3}" srcOrd="7" destOrd="0" parTransId="{E591AA93-3934-4F7F-B5E8-214B1EFB921C}" sibTransId="{F9B49EF7-41EB-41C4-B6D5-2736669CE637}"/>
    <dgm:cxn modelId="{F8D7D28C-4EB1-423B-BF18-30C8DCA12E55}" srcId="{939A36E7-2A44-4547-B726-BF0AC98D958F}" destId="{90C3CA13-48AD-4692-B101-4AA7D39845B3}" srcOrd="4" destOrd="0" parTransId="{1B67BA87-1630-4571-B472-1774E1D3B288}" sibTransId="{D89A6774-B648-47CE-89A2-AD47AA74A477}"/>
    <dgm:cxn modelId="{2B610197-1831-424F-B44B-15BAC7821708}" type="presOf" srcId="{2235AD47-DFAE-4355-A5F2-B148705AF5D7}" destId="{3AEC05CA-A1DE-4EF6-BD7B-B39A26D0C435}" srcOrd="0" destOrd="0" presId="urn:microsoft.com/office/officeart/2005/8/layout/process4"/>
    <dgm:cxn modelId="{01EA1DA6-52A0-47C1-905F-D79653F8FBDC}" srcId="{939A36E7-2A44-4547-B726-BF0AC98D958F}" destId="{F9D6AFC1-32B9-4D52-9768-5EDF311D9800}" srcOrd="5" destOrd="0" parTransId="{CF547B66-682A-429D-8194-E55F6CEF8B1F}" sibTransId="{11E2C187-378C-471C-9BBA-BEE491788C65}"/>
    <dgm:cxn modelId="{510F1AC7-9F78-4292-A786-EC9EB03C02D5}" srcId="{939A36E7-2A44-4547-B726-BF0AC98D958F}" destId="{8E1E5CF8-686F-4D65-A3B0-4F2513C17CCA}" srcOrd="3" destOrd="0" parTransId="{1D4A590C-FAB1-4D01-9843-19F11B1B8686}" sibTransId="{959D1659-C6A6-4D1F-B772-AFCDAE4AFDC6}"/>
    <dgm:cxn modelId="{E56321C8-E7B8-4FC7-8A06-F44D4BD00943}" type="presOf" srcId="{4388F6C4-3D46-4408-8FBF-BFA19A01D7E3}" destId="{007E6FB1-C5A8-4D01-A43F-7212F03F5400}" srcOrd="0" destOrd="0" presId="urn:microsoft.com/office/officeart/2005/8/layout/process4"/>
    <dgm:cxn modelId="{C2B213D3-66CD-4723-B8A8-E56B2D269DEF}" type="presOf" srcId="{8E1E5CF8-686F-4D65-A3B0-4F2513C17CCA}" destId="{7C6AAD55-CB9F-4D0F-A122-71AECB030E2A}" srcOrd="0" destOrd="0" presId="urn:microsoft.com/office/officeart/2005/8/layout/process4"/>
    <dgm:cxn modelId="{3429A1D7-3587-465C-8C3F-E8A8EE42D2E7}" type="presOf" srcId="{83B93A93-B595-4C0C-8F19-8F80FE599C41}" destId="{D4915E01-8AA1-44BB-9060-A62650C82A41}" srcOrd="0" destOrd="0" presId="urn:microsoft.com/office/officeart/2005/8/layout/process4"/>
    <dgm:cxn modelId="{32A492E0-5CD6-4422-8134-3AE6D667B0EE}" type="presOf" srcId="{F9D6AFC1-32B9-4D52-9768-5EDF311D9800}" destId="{0FC32567-DF69-4193-9CC0-8C7778034682}" srcOrd="0" destOrd="0" presId="urn:microsoft.com/office/officeart/2005/8/layout/process4"/>
    <dgm:cxn modelId="{5FA3E6B4-2FAA-4490-A0EB-B4928E850B25}" type="presParOf" srcId="{1D962B52-F7E1-415D-A065-B217B9C15F91}" destId="{B3B72C7A-B7E2-42AD-A12F-C5D947F90A48}" srcOrd="0" destOrd="0" presId="urn:microsoft.com/office/officeart/2005/8/layout/process4"/>
    <dgm:cxn modelId="{0649BD0A-D8B0-47B7-9FD3-078D1F9FCED5}" type="presParOf" srcId="{B3B72C7A-B7E2-42AD-A12F-C5D947F90A48}" destId="{007E6FB1-C5A8-4D01-A43F-7212F03F5400}" srcOrd="0" destOrd="0" presId="urn:microsoft.com/office/officeart/2005/8/layout/process4"/>
    <dgm:cxn modelId="{116573B9-F77A-4DED-AE7C-65875068C09D}" type="presParOf" srcId="{1D962B52-F7E1-415D-A065-B217B9C15F91}" destId="{3528C040-E9AF-442B-B062-9D027E65D118}" srcOrd="1" destOrd="0" presId="urn:microsoft.com/office/officeart/2005/8/layout/process4"/>
    <dgm:cxn modelId="{1F0F731A-0397-4AE1-AF29-B30161D615BE}" type="presParOf" srcId="{1D962B52-F7E1-415D-A065-B217B9C15F91}" destId="{4587D8B3-B8E3-4983-BFFE-05DCD94CE225}" srcOrd="2" destOrd="0" presId="urn:microsoft.com/office/officeart/2005/8/layout/process4"/>
    <dgm:cxn modelId="{CEC23E67-5526-43DA-A5DC-4C758B1CCF61}" type="presParOf" srcId="{4587D8B3-B8E3-4983-BFFE-05DCD94CE225}" destId="{3AEC05CA-A1DE-4EF6-BD7B-B39A26D0C435}" srcOrd="0" destOrd="0" presId="urn:microsoft.com/office/officeart/2005/8/layout/process4"/>
    <dgm:cxn modelId="{6450C059-0FD1-4790-95C9-D320B29DA3E5}" type="presParOf" srcId="{1D962B52-F7E1-415D-A065-B217B9C15F91}" destId="{7DC3C6D9-8712-435B-86B8-62979B565A83}" srcOrd="3" destOrd="0" presId="urn:microsoft.com/office/officeart/2005/8/layout/process4"/>
    <dgm:cxn modelId="{97D4421B-02F3-48D0-AFF8-7FEB00498116}" type="presParOf" srcId="{1D962B52-F7E1-415D-A065-B217B9C15F91}" destId="{05198833-D517-4004-86D9-F3EA42FA1997}" srcOrd="4" destOrd="0" presId="urn:microsoft.com/office/officeart/2005/8/layout/process4"/>
    <dgm:cxn modelId="{BC13D449-2E98-448E-AF7E-3F4200973A0A}" type="presParOf" srcId="{05198833-D517-4004-86D9-F3EA42FA1997}" destId="{0FC32567-DF69-4193-9CC0-8C7778034682}" srcOrd="0" destOrd="0" presId="urn:microsoft.com/office/officeart/2005/8/layout/process4"/>
    <dgm:cxn modelId="{609E71EC-6E55-4419-A727-8525D2578159}" type="presParOf" srcId="{1D962B52-F7E1-415D-A065-B217B9C15F91}" destId="{5721B815-6B9F-460A-B537-91B6BF398A88}" srcOrd="5" destOrd="0" presId="urn:microsoft.com/office/officeart/2005/8/layout/process4"/>
    <dgm:cxn modelId="{16FDD53E-306F-49AA-B2A9-F418D16AB153}" type="presParOf" srcId="{1D962B52-F7E1-415D-A065-B217B9C15F91}" destId="{27AB26AA-08B1-4F9F-B537-E81CE1DB83EF}" srcOrd="6" destOrd="0" presId="urn:microsoft.com/office/officeart/2005/8/layout/process4"/>
    <dgm:cxn modelId="{C57D28DC-20AB-4FB0-A2B1-E629A01B0B9A}" type="presParOf" srcId="{27AB26AA-08B1-4F9F-B537-E81CE1DB83EF}" destId="{16FA41EB-188B-4F87-8699-5FB066B2A8C7}" srcOrd="0" destOrd="0" presId="urn:microsoft.com/office/officeart/2005/8/layout/process4"/>
    <dgm:cxn modelId="{409F7998-7112-4C3B-A645-14F35A0F69FC}" type="presParOf" srcId="{1D962B52-F7E1-415D-A065-B217B9C15F91}" destId="{CF5F30EE-582B-4F88-8567-43CE1FF7E488}" srcOrd="7" destOrd="0" presId="urn:microsoft.com/office/officeart/2005/8/layout/process4"/>
    <dgm:cxn modelId="{C94C8D4A-4F2B-4AD7-9FE9-DBB9381A00D1}" type="presParOf" srcId="{1D962B52-F7E1-415D-A065-B217B9C15F91}" destId="{F4FDC258-5921-418C-B1A3-10ABDED732D0}" srcOrd="8" destOrd="0" presId="urn:microsoft.com/office/officeart/2005/8/layout/process4"/>
    <dgm:cxn modelId="{0BF4FC53-3F57-4C05-BA28-D49337885FE1}" type="presParOf" srcId="{F4FDC258-5921-418C-B1A3-10ABDED732D0}" destId="{7C6AAD55-CB9F-4D0F-A122-71AECB030E2A}" srcOrd="0" destOrd="0" presId="urn:microsoft.com/office/officeart/2005/8/layout/process4"/>
    <dgm:cxn modelId="{E0635C7D-D136-4080-8014-80D4109988EF}" type="presParOf" srcId="{1D962B52-F7E1-415D-A065-B217B9C15F91}" destId="{FF5DA416-7FC8-46FC-9B7D-960AE51F38AE}" srcOrd="9" destOrd="0" presId="urn:microsoft.com/office/officeart/2005/8/layout/process4"/>
    <dgm:cxn modelId="{9FA0863D-C648-40E9-A681-305736FA2247}" type="presParOf" srcId="{1D962B52-F7E1-415D-A065-B217B9C15F91}" destId="{A1E97F06-7470-4AE7-984F-F112DCFB6090}" srcOrd="10" destOrd="0" presId="urn:microsoft.com/office/officeart/2005/8/layout/process4"/>
    <dgm:cxn modelId="{E9039EB9-3856-41BE-A83B-B1B20EB4E29C}" type="presParOf" srcId="{A1E97F06-7470-4AE7-984F-F112DCFB6090}" destId="{D4915E01-8AA1-44BB-9060-A62650C82A41}" srcOrd="0" destOrd="0" presId="urn:microsoft.com/office/officeart/2005/8/layout/process4"/>
    <dgm:cxn modelId="{D734232B-0B95-413A-9DFC-5560F785753B}" type="presParOf" srcId="{1D962B52-F7E1-415D-A065-B217B9C15F91}" destId="{945D67C2-9686-4108-BBD6-9AF7442B8B21}" srcOrd="11" destOrd="0" presId="urn:microsoft.com/office/officeart/2005/8/layout/process4"/>
    <dgm:cxn modelId="{94782A11-4DFC-4D88-9246-E518E4BE4241}" type="presParOf" srcId="{1D962B52-F7E1-415D-A065-B217B9C15F91}" destId="{1EC87CBE-8105-48A1-9573-527F08C2BAD8}" srcOrd="12" destOrd="0" presId="urn:microsoft.com/office/officeart/2005/8/layout/process4"/>
    <dgm:cxn modelId="{FD092F65-5AF2-4D01-B85F-77202AA76909}" type="presParOf" srcId="{1EC87CBE-8105-48A1-9573-527F08C2BAD8}" destId="{C2677EC4-0D46-453F-92BC-76EE45496CA6}" srcOrd="0" destOrd="0" presId="urn:microsoft.com/office/officeart/2005/8/layout/process4"/>
    <dgm:cxn modelId="{3E684B68-2A2C-42D4-94B5-15BE60AC9087}" type="presParOf" srcId="{1D962B52-F7E1-415D-A065-B217B9C15F91}" destId="{E030603F-554E-4E71-A5E5-4FF6E0D3ACD5}" srcOrd="13" destOrd="0" presId="urn:microsoft.com/office/officeart/2005/8/layout/process4"/>
    <dgm:cxn modelId="{316016DC-21E9-4B17-8B1A-512597F208B8}" type="presParOf" srcId="{1D962B52-F7E1-415D-A065-B217B9C15F91}" destId="{B1E0F004-CA88-4B7D-A2AD-FF7FC8CC5760}" srcOrd="14" destOrd="0" presId="urn:microsoft.com/office/officeart/2005/8/layout/process4"/>
    <dgm:cxn modelId="{918C270C-5C41-47E9-A35C-3229AF9E5D03}" type="presParOf" srcId="{B1E0F004-CA88-4B7D-A2AD-FF7FC8CC5760}" destId="{215E1DC5-5C59-4A5A-836E-4456673586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E6FB1-C5A8-4D01-A43F-7212F03F5400}">
      <dsp:nvSpPr>
        <dsp:cNvPr id="0" name=""/>
        <dsp:cNvSpPr/>
      </dsp:nvSpPr>
      <dsp:spPr>
        <a:xfrm>
          <a:off x="0" y="5673531"/>
          <a:ext cx="6502398" cy="53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0" i="0" kern="1200" dirty="0">
              <a:effectLst/>
            </a:rPr>
            <a:t>實驗結束後，會支付</a:t>
          </a:r>
          <a:r>
            <a:rPr lang="en-US" altLang="zh-TW" sz="2200" b="0" i="0" kern="1200" dirty="0">
              <a:effectLst/>
            </a:rPr>
            <a:t>5</a:t>
          </a:r>
          <a:r>
            <a:rPr lang="zh-TW" altLang="en-US" sz="2200" b="0" i="0" kern="1200" dirty="0">
              <a:effectLst/>
            </a:rPr>
            <a:t>英鎊給受試</a:t>
          </a:r>
          <a:r>
            <a:rPr lang="zh-TW" altLang="en-US" sz="2200" b="0" kern="1200" dirty="0">
              <a:effectLst/>
            </a:rPr>
            <a:t>者</a:t>
          </a:r>
        </a:p>
      </dsp:txBody>
      <dsp:txXfrm>
        <a:off x="0" y="5673531"/>
        <a:ext cx="6502398" cy="531963"/>
      </dsp:txXfrm>
    </dsp:sp>
    <dsp:sp modelId="{3AEC05CA-A1DE-4EF6-BD7B-B39A26D0C435}">
      <dsp:nvSpPr>
        <dsp:cNvPr id="0" name=""/>
        <dsp:cNvSpPr/>
      </dsp:nvSpPr>
      <dsp:spPr>
        <a:xfrm rot="10800000">
          <a:off x="0" y="4863350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7.</a:t>
          </a:r>
          <a:r>
            <a:rPr lang="zh-TW" altLang="en-US" sz="2200" kern="1200" dirty="0"/>
            <a:t>  然後再次進行前面</a:t>
          </a:r>
          <a:r>
            <a:rPr lang="en-US" altLang="zh-TW" sz="2200" kern="1200" dirty="0"/>
            <a:t>3~6</a:t>
          </a:r>
          <a:r>
            <a:rPr lang="zh-TW" altLang="en-US" sz="2200" kern="1200" dirty="0"/>
            <a:t>的步驟</a:t>
          </a:r>
        </a:p>
      </dsp:txBody>
      <dsp:txXfrm rot="10800000">
        <a:off x="0" y="4863350"/>
        <a:ext cx="6502398" cy="531616"/>
      </dsp:txXfrm>
    </dsp:sp>
    <dsp:sp modelId="{0FC32567-DF69-4193-9CC0-8C7778034682}">
      <dsp:nvSpPr>
        <dsp:cNvPr id="0" name=""/>
        <dsp:cNvSpPr/>
      </dsp:nvSpPr>
      <dsp:spPr>
        <a:xfrm rot="10800000">
          <a:off x="0" y="4053169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6.</a:t>
          </a:r>
          <a:r>
            <a:rPr lang="zh-TW" altLang="en-US" sz="2200" kern="1200" dirty="0"/>
            <a:t>  填寫情緒評估問卷</a:t>
          </a:r>
          <a:r>
            <a:rPr lang="en-US" altLang="zh-TW" sz="2200" kern="1200" dirty="0"/>
            <a:t>(BMIS)</a:t>
          </a:r>
          <a:endParaRPr lang="zh-TW" altLang="en-US" sz="2200" kern="1200" dirty="0"/>
        </a:p>
      </dsp:txBody>
      <dsp:txXfrm rot="10800000">
        <a:off x="0" y="4053169"/>
        <a:ext cx="6502398" cy="531616"/>
      </dsp:txXfrm>
    </dsp:sp>
    <dsp:sp modelId="{16FA41EB-188B-4F87-8699-5FB066B2A8C7}">
      <dsp:nvSpPr>
        <dsp:cNvPr id="0" name=""/>
        <dsp:cNvSpPr/>
      </dsp:nvSpPr>
      <dsp:spPr>
        <a:xfrm rot="10800000">
          <a:off x="0" y="3242988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5.</a:t>
          </a:r>
          <a:r>
            <a:rPr lang="zh-TW" altLang="en-US" sz="2200" kern="1200" dirty="0"/>
            <a:t>  結束後，觀看</a:t>
          </a:r>
          <a:r>
            <a:rPr lang="en-US" altLang="zh-TW" sz="2200" kern="1200" dirty="0"/>
            <a:t>15</a:t>
          </a:r>
          <a:r>
            <a:rPr lang="zh-TW" altLang="en-US" sz="2200" kern="1200" dirty="0"/>
            <a:t>個影片</a:t>
          </a:r>
          <a:r>
            <a:rPr lang="en-US" altLang="zh-TW" sz="2200" kern="1200" dirty="0"/>
            <a:t>(10</a:t>
          </a:r>
          <a:r>
            <a:rPr lang="zh-TW" altLang="en-US" sz="2200" kern="1200" dirty="0"/>
            <a:t>*危險、</a:t>
          </a:r>
          <a:r>
            <a:rPr lang="en-US" altLang="zh-TW" sz="2200" kern="1200" dirty="0"/>
            <a:t>5</a:t>
          </a:r>
          <a:r>
            <a:rPr lang="zh-TW" altLang="en-US" sz="2200" kern="1200" dirty="0"/>
            <a:t>*不危險</a:t>
          </a:r>
          <a:r>
            <a:rPr lang="en-US" altLang="zh-TW" sz="2200" kern="1200" dirty="0"/>
            <a:t>)</a:t>
          </a:r>
          <a:endParaRPr lang="zh-TW" altLang="en-US" sz="2200" kern="1200" dirty="0"/>
        </a:p>
      </dsp:txBody>
      <dsp:txXfrm rot="10800000">
        <a:off x="0" y="3242988"/>
        <a:ext cx="6502398" cy="531616"/>
      </dsp:txXfrm>
    </dsp:sp>
    <dsp:sp modelId="{7C6AAD55-CB9F-4D0F-A122-71AECB030E2A}">
      <dsp:nvSpPr>
        <dsp:cNvPr id="0" name=""/>
        <dsp:cNvSpPr/>
      </dsp:nvSpPr>
      <dsp:spPr>
        <a:xfrm rot="10800000">
          <a:off x="0" y="2432807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4.</a:t>
          </a:r>
          <a:r>
            <a:rPr lang="zh-TW" altLang="en-US" sz="2200" kern="1200" dirty="0"/>
            <a:t> 播放音樂及對應的圖片</a:t>
          </a:r>
          <a:r>
            <a:rPr lang="en-US" altLang="zh-TW" sz="2200" kern="1200" dirty="0"/>
            <a:t>(7</a:t>
          </a:r>
          <a:r>
            <a:rPr lang="zh-TW" altLang="en-US" sz="2200" kern="1200" dirty="0"/>
            <a:t>分鐘</a:t>
          </a:r>
          <a:r>
            <a:rPr lang="en-US" altLang="zh-TW" sz="2200" kern="1200" dirty="0"/>
            <a:t>)</a:t>
          </a:r>
          <a:endParaRPr lang="zh-TW" altLang="en-US" sz="2200" kern="1200" dirty="0"/>
        </a:p>
      </dsp:txBody>
      <dsp:txXfrm rot="10800000">
        <a:off x="0" y="2432807"/>
        <a:ext cx="6502398" cy="531616"/>
      </dsp:txXfrm>
    </dsp:sp>
    <dsp:sp modelId="{D4915E01-8AA1-44BB-9060-A62650C82A41}">
      <dsp:nvSpPr>
        <dsp:cNvPr id="0" name=""/>
        <dsp:cNvSpPr/>
      </dsp:nvSpPr>
      <dsp:spPr>
        <a:xfrm rot="10800000">
          <a:off x="0" y="1622626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3.</a:t>
          </a:r>
          <a:r>
            <a:rPr lang="zh-TW" altLang="en-US" sz="2200" kern="1200" dirty="0"/>
            <a:t> 校正眼動儀</a:t>
          </a:r>
        </a:p>
      </dsp:txBody>
      <dsp:txXfrm rot="10800000">
        <a:off x="0" y="1622626"/>
        <a:ext cx="6502398" cy="531616"/>
      </dsp:txXfrm>
    </dsp:sp>
    <dsp:sp modelId="{C2677EC4-0D46-453F-92BC-76EE45496CA6}">
      <dsp:nvSpPr>
        <dsp:cNvPr id="0" name=""/>
        <dsp:cNvSpPr/>
      </dsp:nvSpPr>
      <dsp:spPr>
        <a:xfrm rot="10800000">
          <a:off x="0" y="812445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2.</a:t>
          </a:r>
          <a:r>
            <a:rPr lang="zh-TW" altLang="en-US" sz="2200" kern="1200" dirty="0"/>
            <a:t> 觀看練習用影片</a:t>
          </a:r>
          <a:r>
            <a:rPr lang="en-US" altLang="zh-TW" sz="2200" kern="1200" dirty="0"/>
            <a:t>(5~6</a:t>
          </a:r>
          <a:r>
            <a:rPr lang="zh-TW" altLang="en-US" sz="2200" kern="1200" dirty="0"/>
            <a:t>分鐘</a:t>
          </a:r>
          <a:r>
            <a:rPr lang="en-US" altLang="zh-TW" sz="2200" kern="1200" dirty="0"/>
            <a:t>)</a:t>
          </a:r>
          <a:endParaRPr lang="zh-TW" altLang="en-US" sz="2200" kern="1200" dirty="0"/>
        </a:p>
      </dsp:txBody>
      <dsp:txXfrm rot="10800000">
        <a:off x="0" y="812445"/>
        <a:ext cx="6502398" cy="531616"/>
      </dsp:txXfrm>
    </dsp:sp>
    <dsp:sp modelId="{215E1DC5-5C59-4A5A-836E-445667358630}">
      <dsp:nvSpPr>
        <dsp:cNvPr id="0" name=""/>
        <dsp:cNvSpPr/>
      </dsp:nvSpPr>
      <dsp:spPr>
        <a:xfrm rot="10800000">
          <a:off x="0" y="2265"/>
          <a:ext cx="6502398" cy="81816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1.</a:t>
          </a:r>
          <a:r>
            <a:rPr lang="zh-TW" altLang="en-US" sz="2200" kern="1200" dirty="0"/>
            <a:t> 在實驗開始前，先填寫一個情緒評估問卷</a:t>
          </a:r>
          <a:r>
            <a:rPr lang="en-US" altLang="zh-TW" sz="2200" kern="1200" dirty="0"/>
            <a:t>(5</a:t>
          </a:r>
          <a:r>
            <a:rPr lang="zh-TW" altLang="en-US" sz="2200" kern="1200" dirty="0"/>
            <a:t>分鐘</a:t>
          </a:r>
          <a:r>
            <a:rPr lang="en-US" altLang="zh-TW" sz="2200" kern="1200" dirty="0"/>
            <a:t>)</a:t>
          </a:r>
          <a:endParaRPr lang="zh-TW" altLang="en-US" sz="2200" kern="1200" dirty="0"/>
        </a:p>
      </dsp:txBody>
      <dsp:txXfrm rot="10800000">
        <a:off x="0" y="2265"/>
        <a:ext cx="6502398" cy="531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70C5-2094-4FA1-8C52-11410DCE2604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F4E6-B22C-450C-B46E-1B6551BF03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84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控制受試者的情緒</a:t>
            </a:r>
            <a:r>
              <a:rPr lang="en-US" altLang="zh-TW" dirty="0"/>
              <a:t>(</a:t>
            </a:r>
            <a:r>
              <a:rPr lang="zh-TW" altLang="en-US" dirty="0"/>
              <a:t>愉快、平穩</a:t>
            </a:r>
            <a:r>
              <a:rPr lang="en-US" altLang="zh-TW" dirty="0"/>
              <a:t>(</a:t>
            </a:r>
            <a:r>
              <a:rPr lang="zh-TW" altLang="en-US" dirty="0"/>
              <a:t>自然</a:t>
            </a:r>
            <a:r>
              <a:rPr lang="en-US" altLang="zh-TW" dirty="0"/>
              <a:t>)</a:t>
            </a:r>
            <a:r>
              <a:rPr lang="zh-TW" altLang="en-US" dirty="0"/>
              <a:t>、悲傷</a:t>
            </a:r>
            <a:r>
              <a:rPr lang="en-US" altLang="zh-TW" dirty="0"/>
              <a:t>)</a:t>
            </a:r>
            <a:r>
              <a:rPr lang="zh-TW" altLang="en-US" dirty="0"/>
              <a:t>，觀看駕駛時前方存在危險</a:t>
            </a:r>
            <a:r>
              <a:rPr lang="en-US" altLang="zh-TW" dirty="0"/>
              <a:t>(</a:t>
            </a:r>
            <a:r>
              <a:rPr lang="zh-TW" altLang="en-US" dirty="0"/>
              <a:t>明顯、潛在、突然</a:t>
            </a:r>
            <a:r>
              <a:rPr lang="en-US" altLang="zh-TW" dirty="0"/>
              <a:t>)</a:t>
            </a:r>
            <a:r>
              <a:rPr lang="zh-TW" altLang="en-US" dirty="0"/>
              <a:t>的影片，當發現危險時，按下空白</a:t>
            </a:r>
            <a:r>
              <a:rPr lang="zh-TW" altLang="en-US"/>
              <a:t>鍵，就是危險反應時間，並使用眼動儀來測量受使者觀看影片的凝視持續時間，假設，悲傷會導致最長的反應時間和凝視持續時間，快樂則會最短。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48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反應潛伏期</a:t>
            </a:r>
            <a:r>
              <a:rPr lang="en-US" altLang="zh-TW" dirty="0"/>
              <a:t>:</a:t>
            </a:r>
            <a:r>
              <a:rPr lang="zh-TW" altLang="en-US" dirty="0"/>
              <a:t>接受到刺激</a:t>
            </a:r>
            <a:r>
              <a:rPr lang="en-US" altLang="zh-TW" dirty="0"/>
              <a:t>~</a:t>
            </a:r>
            <a:r>
              <a:rPr lang="zh-TW" altLang="en-US" dirty="0"/>
              <a:t>肌肉做出動作的時間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5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誘導出的情緒可維持</a:t>
            </a:r>
            <a:r>
              <a:rPr lang="en-US" altLang="zh-TW" dirty="0"/>
              <a:t>5~15</a:t>
            </a:r>
            <a:r>
              <a:rPr lang="zh-TW" altLang="en-US" dirty="0"/>
              <a:t>分鐘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90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在觀看影片時，當受試者認為到危險時就按下鍵盤上的空盤鍵進行回應。</a:t>
            </a:r>
            <a:r>
              <a:rPr lang="en-US" altLang="zh-TW" dirty="0"/>
              <a:t>15</a:t>
            </a:r>
            <a:r>
              <a:rPr lang="zh-TW" altLang="en-US" dirty="0"/>
              <a:t>個影片</a:t>
            </a:r>
            <a:r>
              <a:rPr lang="en-US" altLang="zh-TW" dirty="0"/>
              <a:t>(</a:t>
            </a:r>
            <a:r>
              <a:rPr lang="zh-TW" altLang="en-US" dirty="0"/>
              <a:t>每個</a:t>
            </a:r>
            <a:r>
              <a:rPr lang="en-US" altLang="zh-TW" dirty="0"/>
              <a:t>20</a:t>
            </a:r>
            <a:r>
              <a:rPr lang="zh-TW" altLang="en-US" dirty="0"/>
              <a:t>秒</a:t>
            </a:r>
            <a:r>
              <a:rPr lang="en-US" altLang="zh-TW" dirty="0"/>
              <a:t>) </a:t>
            </a:r>
            <a:r>
              <a:rPr lang="zh-TW" altLang="en-US" dirty="0"/>
              <a:t>總共有</a:t>
            </a:r>
            <a:r>
              <a:rPr lang="en-US" altLang="zh-TW" dirty="0"/>
              <a:t>10</a:t>
            </a:r>
            <a:r>
              <a:rPr lang="zh-TW" altLang="en-US" dirty="0"/>
              <a:t>個危險</a:t>
            </a:r>
            <a:r>
              <a:rPr lang="en-US" altLang="zh-TW" dirty="0"/>
              <a:t>15</a:t>
            </a:r>
            <a:r>
              <a:rPr lang="zh-TW" altLang="en-US" dirty="0"/>
              <a:t>個不危險，不危險會分三次出現，不會重複，隨機。</a:t>
            </a:r>
            <a:endParaRPr lang="en-US" altLang="zh-TW" dirty="0"/>
          </a:p>
          <a:p>
            <a:r>
              <a:rPr lang="en-US" altLang="zh-TW" dirty="0" err="1"/>
              <a:t>Bmis</a:t>
            </a:r>
            <a:r>
              <a:rPr lang="zh-TW" altLang="en-US" dirty="0"/>
              <a:t>會有</a:t>
            </a:r>
            <a:r>
              <a:rPr lang="en-US" altLang="zh-TW" dirty="0"/>
              <a:t>16</a:t>
            </a:r>
            <a:r>
              <a:rPr lang="zh-TW" altLang="en-US" dirty="0"/>
              <a:t>種形容情緒的形容詞</a:t>
            </a:r>
            <a:r>
              <a:rPr lang="en-US" altLang="zh-TW" dirty="0"/>
              <a:t>(8</a:t>
            </a:r>
            <a:r>
              <a:rPr lang="zh-TW" altLang="en-US" dirty="0"/>
              <a:t>正</a:t>
            </a:r>
            <a:r>
              <a:rPr lang="en-US" altLang="zh-TW" dirty="0"/>
              <a:t>8</a:t>
            </a:r>
            <a:r>
              <a:rPr lang="zh-TW" altLang="en-US" dirty="0"/>
              <a:t>負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75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負的總得分 正的總得分 相加起來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13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填寫四次問卷</a:t>
            </a:r>
            <a:r>
              <a:rPr lang="zh-TW" altLang="en-US"/>
              <a:t>的結果</a:t>
            </a:r>
            <a:r>
              <a:rPr lang="zh-TW" altLang="en-US" dirty="0"/>
              <a:t>，</a:t>
            </a:r>
            <a:r>
              <a:rPr lang="zh-TW" altLang="en-US"/>
              <a:t>與其</a:t>
            </a:r>
            <a:r>
              <a:rPr lang="zh-TW" altLang="en-US" dirty="0"/>
              <a:t>他三個相比</a:t>
            </a:r>
            <a:r>
              <a:rPr lang="zh-TW" altLang="en-US"/>
              <a:t>，悲傷後填寫的結果顯著分數較低</a:t>
            </a:r>
            <a:endParaRPr lang="en-US" altLang="zh-TW" dirty="0"/>
          </a:p>
          <a:p>
            <a:r>
              <a:rPr lang="zh-TW" altLang="zh-TW" dirty="0"/>
              <a:t>事後測試表明，進行實驗（基線）之前感到非常愉快</a:t>
            </a:r>
            <a:r>
              <a:rPr lang="zh-TW" altLang="en-US" dirty="0"/>
              <a:t>。</a:t>
            </a:r>
            <a:r>
              <a:rPr lang="zh-TW" altLang="zh-TW" dirty="0"/>
              <a:t>與悲傷狀態相比，在快樂和</a:t>
            </a:r>
            <a:r>
              <a:rPr lang="zh-TW" altLang="en-US" dirty="0"/>
              <a:t>平穩</a:t>
            </a:r>
            <a:r>
              <a:rPr lang="zh-TW" altLang="zh-TW" dirty="0"/>
              <a:t>狀態</a:t>
            </a:r>
            <a:r>
              <a:rPr lang="zh-TW" altLang="en-US" dirty="0"/>
              <a:t>間</a:t>
            </a:r>
            <a:r>
              <a:rPr lang="zh-TW" altLang="zh-TW" dirty="0"/>
              <a:t>沒有顯著差異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64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tx1"/>
                </a:solidFill>
              </a:rPr>
              <a:t>10</a:t>
            </a:r>
            <a:r>
              <a:rPr lang="zh-TW" altLang="en-US" dirty="0">
                <a:solidFill>
                  <a:schemeClr val="tx1"/>
                </a:solidFill>
              </a:rPr>
              <a:t>個影片裡面，有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個反應時間超過平均值</a:t>
            </a:r>
            <a:r>
              <a:rPr lang="en-US" altLang="zh-TW" dirty="0">
                <a:solidFill>
                  <a:schemeClr val="tx1"/>
                </a:solidFill>
              </a:rPr>
              <a:t>(50%)</a:t>
            </a:r>
            <a:r>
              <a:rPr lang="zh-TW" altLang="en-US" dirty="0">
                <a:solidFill>
                  <a:schemeClr val="tx1"/>
                </a:solidFill>
              </a:rPr>
              <a:t>區間</a:t>
            </a:r>
            <a:r>
              <a:rPr lang="en-US" altLang="zh-TW" dirty="0">
                <a:solidFill>
                  <a:schemeClr val="tx1"/>
                </a:solidFill>
              </a:rPr>
              <a:t>&lt;200ms </a:t>
            </a:r>
            <a:r>
              <a:rPr lang="zh-TW" altLang="en-US" dirty="0">
                <a:solidFill>
                  <a:schemeClr val="tx1"/>
                </a:solidFill>
              </a:rPr>
              <a:t>； </a:t>
            </a:r>
            <a:r>
              <a:rPr lang="en-US" altLang="zh-TW" dirty="0">
                <a:solidFill>
                  <a:schemeClr val="tx1"/>
                </a:solidFill>
              </a:rPr>
              <a:t>&gt;2000ms</a:t>
            </a:r>
            <a:r>
              <a:rPr lang="zh-TW" altLang="en-US" dirty="0">
                <a:solidFill>
                  <a:schemeClr val="tx1"/>
                </a:solidFill>
              </a:rPr>
              <a:t>，刪除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4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chemeClr val="tx1"/>
                </a:solidFill>
              </a:rPr>
              <a:t>10</a:t>
            </a:r>
            <a:r>
              <a:rPr lang="zh-TW" altLang="en-US" dirty="0">
                <a:solidFill>
                  <a:schemeClr val="tx1"/>
                </a:solidFill>
              </a:rPr>
              <a:t>個影片裡面，有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個反應時間超過平均值</a:t>
            </a:r>
            <a:r>
              <a:rPr lang="en-US" altLang="zh-TW" dirty="0">
                <a:solidFill>
                  <a:schemeClr val="tx1"/>
                </a:solidFill>
              </a:rPr>
              <a:t>(50%)</a:t>
            </a:r>
            <a:r>
              <a:rPr lang="zh-TW" altLang="en-US" dirty="0">
                <a:solidFill>
                  <a:schemeClr val="tx1"/>
                </a:solidFill>
              </a:rPr>
              <a:t>區間</a:t>
            </a:r>
            <a:r>
              <a:rPr lang="en-US" altLang="zh-TW" dirty="0">
                <a:solidFill>
                  <a:schemeClr val="tx1"/>
                </a:solidFill>
              </a:rPr>
              <a:t>&lt;200ms </a:t>
            </a:r>
            <a:r>
              <a:rPr lang="zh-TW" altLang="en-US" dirty="0">
                <a:solidFill>
                  <a:schemeClr val="tx1"/>
                </a:solidFill>
              </a:rPr>
              <a:t>； </a:t>
            </a:r>
            <a:r>
              <a:rPr lang="en-US" altLang="zh-TW" dirty="0">
                <a:solidFill>
                  <a:schemeClr val="tx1"/>
                </a:solidFill>
              </a:rPr>
              <a:t>&gt;2000ms</a:t>
            </a:r>
            <a:r>
              <a:rPr lang="zh-TW" altLang="en-US" dirty="0">
                <a:solidFill>
                  <a:schemeClr val="tx1"/>
                </a:solidFill>
              </a:rPr>
              <a:t>，刪除</a:t>
            </a:r>
            <a:endParaRPr lang="en-US" altLang="zh-TW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3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錄製一些實際上駕駛車輛時前方度陸的景象，讓三個專業駕駛教練來進行評估，非常危險、危險、不危險，每個影片中不會出現別種潛在危險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34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tx1"/>
                </a:solidFill>
              </a:rPr>
              <a:t>因為校正困難，沒有記錄三位受試者的數據，使用</a:t>
            </a:r>
            <a:r>
              <a:rPr lang="en-US" altLang="zh-TW" dirty="0" err="1">
                <a:solidFill>
                  <a:schemeClr val="tx1"/>
                </a:solidFill>
              </a:rPr>
              <a:t>BeGaze</a:t>
            </a:r>
            <a:r>
              <a:rPr lang="zh-TW" altLang="en-US" dirty="0">
                <a:solidFill>
                  <a:schemeClr val="tx1"/>
                </a:solidFill>
              </a:rPr>
              <a:t>軟體分析眼球運動的持續時間</a:t>
            </a:r>
            <a:endParaRPr lang="en-US" altLang="zh-TW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chemeClr val="tx1"/>
                </a:solidFill>
              </a:rPr>
              <a:t>情緒</a:t>
            </a:r>
            <a:r>
              <a:rPr lang="en-US" altLang="zh-TW" dirty="0">
                <a:solidFill>
                  <a:schemeClr val="tx1"/>
                </a:solidFill>
              </a:rPr>
              <a:t>VS</a:t>
            </a:r>
            <a:r>
              <a:rPr lang="zh-TW" altLang="en-US" dirty="0">
                <a:solidFill>
                  <a:schemeClr val="tx1"/>
                </a:solidFill>
              </a:rPr>
              <a:t>視頻種類</a:t>
            </a:r>
            <a:r>
              <a:rPr lang="en-US" altLang="zh-TW" dirty="0">
                <a:solidFill>
                  <a:schemeClr val="tx1"/>
                </a:solidFill>
              </a:rPr>
              <a:t>(NO)</a:t>
            </a:r>
            <a:r>
              <a:rPr lang="zh-TW" altLang="en-US" dirty="0">
                <a:solidFill>
                  <a:schemeClr val="tx1"/>
                </a:solidFill>
              </a:rPr>
              <a:t> 情緒</a:t>
            </a:r>
            <a:r>
              <a:rPr lang="en-US" altLang="zh-TW" dirty="0">
                <a:solidFill>
                  <a:schemeClr val="tx1"/>
                </a:solidFill>
              </a:rPr>
              <a:t>VS</a:t>
            </a:r>
            <a:r>
              <a:rPr lang="zh-TW" altLang="en-US" dirty="0">
                <a:solidFill>
                  <a:schemeClr val="tx1"/>
                </a:solidFill>
              </a:rPr>
              <a:t>凝視持續時間</a:t>
            </a:r>
            <a:r>
              <a:rPr lang="en-US" altLang="zh-TW" dirty="0">
                <a:solidFill>
                  <a:schemeClr val="tx1"/>
                </a:solidFill>
              </a:rPr>
              <a:t>(Y)</a:t>
            </a:r>
            <a:r>
              <a:rPr lang="zh-TW" altLang="en-US" dirty="0">
                <a:solidFill>
                  <a:schemeClr val="tx1"/>
                </a:solidFill>
              </a:rPr>
              <a:t> 視頻種類</a:t>
            </a:r>
            <a:r>
              <a:rPr lang="en-US" altLang="zh-TW" dirty="0">
                <a:solidFill>
                  <a:schemeClr val="tx1"/>
                </a:solidFill>
              </a:rPr>
              <a:t>VS</a:t>
            </a:r>
            <a:r>
              <a:rPr lang="zh-TW" altLang="en-US" dirty="0">
                <a:solidFill>
                  <a:schemeClr val="tx1"/>
                </a:solidFill>
              </a:rPr>
              <a:t>凝視持續時間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F4E6-B22C-450C-B46E-1B6551BF037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08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8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6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0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4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38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375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90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74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3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71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38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03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2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0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8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7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38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3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80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5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6FEA65-2959-4686-8BFB-1896BA0C368C}" type="datetimeFigureOut">
              <a:rPr lang="zh-TW" altLang="en-US" smtClean="0"/>
              <a:t>2019/10/25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2F8321-747A-413C-A3C2-32BF3D167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58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5862CA-50BC-4CDB-8C3F-AE38A03C3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b="0" cap="none" dirty="0">
                <a:ln w="0"/>
                <a:solidFill>
                  <a:schemeClr val="tx1"/>
                </a:solidFill>
                <a:effectLst/>
              </a:rPr>
              <a:t>Are happy drivers safer drivers? Evidence from hazard response</a:t>
            </a:r>
            <a:r>
              <a:rPr lang="zh-TW" altLang="en-US" sz="4000" b="0" cap="none" dirty="0">
                <a:ln w="0"/>
                <a:solidFill>
                  <a:schemeClr val="tx1"/>
                </a:solidFill>
                <a:effectLst/>
              </a:rPr>
              <a:t> </a:t>
            </a:r>
            <a:r>
              <a:rPr lang="en-US" altLang="zh-TW" sz="4000" b="0" cap="none" dirty="0">
                <a:ln w="0"/>
                <a:solidFill>
                  <a:schemeClr val="tx1"/>
                </a:solidFill>
                <a:effectLst/>
              </a:rPr>
              <a:t>times and eye tracking data</a:t>
            </a:r>
            <a:endParaRPr lang="zh-TW" altLang="en-US" sz="4000" b="0" cap="none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8F921E-B5C7-4E91-9566-B7081DA93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Transportation Research Part F 46 (2017) 14–23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Tatjana </a:t>
            </a:r>
            <a:r>
              <a:rPr lang="en-US" altLang="zh-TW" dirty="0" err="1">
                <a:solidFill>
                  <a:schemeClr val="tx1"/>
                </a:solidFill>
              </a:rPr>
              <a:t>Zimasa</a:t>
            </a:r>
            <a:r>
              <a:rPr lang="en-US" altLang="zh-TW" dirty="0">
                <a:solidFill>
                  <a:schemeClr val="tx1"/>
                </a:solidFill>
              </a:rPr>
              <a:t> , Samantha </a:t>
            </a:r>
            <a:r>
              <a:rPr lang="en-US" altLang="zh-TW" dirty="0" err="1">
                <a:solidFill>
                  <a:schemeClr val="tx1"/>
                </a:solidFill>
              </a:rPr>
              <a:t>Jamson</a:t>
            </a:r>
            <a:r>
              <a:rPr lang="en-US" altLang="zh-TW" dirty="0">
                <a:solidFill>
                  <a:schemeClr val="tx1"/>
                </a:solidFill>
              </a:rPr>
              <a:t> , Brian Henson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9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BFC64-29DC-478A-85A3-0F0205D6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65658F9-FC27-4BDC-90A7-0E619CE2B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59087"/>
              </p:ext>
            </p:extLst>
          </p:nvPr>
        </p:nvGraphicFramePr>
        <p:xfrm>
          <a:off x="486749" y="1010416"/>
          <a:ext cx="11218502" cy="483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26">
                  <a:extLst>
                    <a:ext uri="{9D8B030D-6E8A-4147-A177-3AD203B41FA5}">
                      <a16:colId xmlns:a16="http://schemas.microsoft.com/office/drawing/2014/main" val="3951733749"/>
                    </a:ext>
                  </a:extLst>
                </a:gridCol>
                <a:gridCol w="5955030">
                  <a:extLst>
                    <a:ext uri="{9D8B030D-6E8A-4147-A177-3AD203B41FA5}">
                      <a16:colId xmlns:a16="http://schemas.microsoft.com/office/drawing/2014/main" val="559222494"/>
                    </a:ext>
                  </a:extLst>
                </a:gridCol>
                <a:gridCol w="4612046">
                  <a:extLst>
                    <a:ext uri="{9D8B030D-6E8A-4147-A177-3AD203B41FA5}">
                      <a16:colId xmlns:a16="http://schemas.microsoft.com/office/drawing/2014/main" val="2078643005"/>
                    </a:ext>
                  </a:extLst>
                </a:gridCol>
              </a:tblGrid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編號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危險事件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危險開始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418552"/>
                  </a:ext>
                </a:extLst>
              </a:tr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1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一個球突然滾出來出現在路上，一名兒童跟在球後面。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球出現的時候。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45430"/>
                  </a:ext>
                </a:extLst>
              </a:tr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一輛汽車停在道路左側，在駕駛者的面前開出來。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汽車開始移動的時候。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396247"/>
                  </a:ext>
                </a:extLst>
              </a:tr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3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一輛機車停放在路旁的車子後面，突然騎出來。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機車出現。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194113"/>
                  </a:ext>
                </a:extLst>
              </a:tr>
              <a:tr h="711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一輛汽車在右車道上行駛，移動到左側車道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與駕駛者同一條車道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，並在剎車之後左轉彎，轉進左邊的小路。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汽車駛入與駕駛者同車道的那一刻。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734844"/>
                  </a:ext>
                </a:extLst>
              </a:tr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一輛汽車停在道路右側，在駕駛者的面前開出來。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汽車開始移動的時候。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435155"/>
                  </a:ext>
                </a:extLst>
              </a:tr>
              <a:tr h="711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6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當前方道路號誌為綠燈，駕駛正在開車往前進，右邊突然走出一個行人，使得駕駛者剎車。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行人走出來的那一刻。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136516"/>
                  </a:ext>
                </a:extLst>
              </a:tr>
              <a:tr h="711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7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當前方道路號誌為綠燈，駕駛正在向左轉彎，騎自行車的人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紅燈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騎出來。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騎自行車的人騎出來開始穿越馬路的那一刻。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487383"/>
                  </a:ext>
                </a:extLst>
              </a:tr>
              <a:tr h="412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/>
                        <a:t>8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一輛汽車從右側切入進道路中的庇護區，停下來之後，突然加速，開到駕駛者前方。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汽車加速開到駕駛前方的那一刻。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59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21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0B369-D686-4673-899D-B0C46B6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Eye tracking data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7683C-6341-4BF0-9209-49279275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319792" cy="4038600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情緒對凝視持續時間有顯著影響</a:t>
            </a:r>
            <a:endParaRPr lang="en-US" altLang="zh-TW" dirty="0">
              <a:solidFill>
                <a:schemeClr val="tx1"/>
              </a:solidFill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</a:rPr>
              <a:t>F(1.26</a:t>
            </a:r>
            <a:r>
              <a:rPr lang="zh-TW" altLang="en-US" sz="2200" dirty="0">
                <a:solidFill>
                  <a:schemeClr val="tx1"/>
                </a:solidFill>
              </a:rPr>
              <a:t>，</a:t>
            </a:r>
            <a:r>
              <a:rPr lang="en-US" altLang="zh-TW" sz="2200" dirty="0">
                <a:solidFill>
                  <a:schemeClr val="tx1"/>
                </a:solidFill>
              </a:rPr>
              <a:t>20.14)=11.28</a:t>
            </a:r>
            <a:r>
              <a:rPr lang="zh-TW" altLang="en-US" sz="2200" dirty="0">
                <a:solidFill>
                  <a:schemeClr val="tx1"/>
                </a:solidFill>
              </a:rPr>
              <a:t>，</a:t>
            </a:r>
            <a:r>
              <a:rPr lang="en-US" altLang="zh-TW" sz="2200" dirty="0">
                <a:solidFill>
                  <a:schemeClr val="tx1"/>
                </a:solidFill>
              </a:rPr>
              <a:t>P&lt;0.05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情緒對影片的種類，</a:t>
            </a:r>
            <a:r>
              <a:rPr lang="zh-TW" altLang="en-US" sz="2200" dirty="0">
                <a:solidFill>
                  <a:schemeClr val="tx1"/>
                </a:solidFill>
              </a:rPr>
              <a:t>愉快和平穩間沒有顯著差異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影片種類對凝視持續時間有顯著效果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悲傷時無危險影片的凝視時間明顯較長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E34C2D-4E59-419A-9975-2F7CB5BA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3" y="1697462"/>
            <a:ext cx="5477328" cy="43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6EEDA-43C8-4F43-9402-B7B0B582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Discussion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B7096-A8F3-4DE8-AC04-68F804D44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假設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愉快的情緒會產生較短的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HRT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、凝視持續時間。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悲傷的情緒會產生最長的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HRT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、凝視持續時間。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注意力下降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較長的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HRT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較長的凝視持續時間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危險影片包含「意外」、「潛在」式危險，意外式危險需要更多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HRT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意外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(Unexpected) 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機車原本停在路旁邊貨車後面，突然騎出來。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4320" lvl="1" indent="0" algn="just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潛在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(Developing) 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從岔路處轉彎至主幹道的汽車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剛好轉到駕駛者前面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6EEDA-43C8-4F43-9402-B7B0B582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Discussion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B7096-A8F3-4DE8-AC04-68F804D4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8024"/>
            <a:ext cx="9872871" cy="45603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有些影片的</a:t>
            </a:r>
            <a:r>
              <a:rPr lang="en-US" altLang="zh-TW" dirty="0">
                <a:solidFill>
                  <a:schemeClr val="tx1"/>
                </a:solidFill>
              </a:rPr>
              <a:t>HRT</a:t>
            </a:r>
            <a:r>
              <a:rPr lang="zh-TW" altLang="en-US" dirty="0">
                <a:solidFill>
                  <a:schemeClr val="tx1"/>
                </a:solidFill>
              </a:rPr>
              <a:t>時間較短，可以推測為，有些影片中有弱勢道路使用者；也有可能是影片中發生危險時間點比較早。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悲傷的情緒下觀看沒有危險的影片，注視時間較長，可能是因為，當在有危險的影片中找到危險後會馬上按下空白鍵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中斷影片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，但沒有危險的影片需要花時間去找尋危險，因此會導致更長的凝視持續時間。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在愉快及平穩兩種情緒下觀看影片，沒有類似的結果，可能是因為此研究沒有分辨眼動的差異；而愉快的情緒可能會影響反應的潛伏期，而不是影響凝視持續時間。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6EEDA-43C8-4F43-9402-B7B0B582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Discussion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B7096-A8F3-4DE8-AC04-68F804D4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03522"/>
            <a:ext cx="9872871" cy="45448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快樂的情緒被認為是高度興奮的生理狀態</a:t>
            </a:r>
            <a:r>
              <a:rPr lang="fr-FR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(Gilet &amp; Jallais, 2011; Jefferies,Smilek, Eich, &amp; Enns, 2008; Masmoudi, Dai, &amp; Naceur, 2012)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當愉快程度提升到一定的水平時，會導致不同的思考行為，注意力會降低，會發現較少線索；反之，較低的愉快程度可發現較多線索，形成倒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型的曲線。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低度愉快式駕駛的最佳狀態，可以比高影響力的負面情緒及高度愉悅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興奮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更早發現危險，故駕駛時盡量減少情感投入。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Brodsky &amp; </a:t>
            </a:r>
            <a:r>
              <a:rPr lang="en-US" altLang="zh-TW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Slor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(2013)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發現當情緒高漲時，會導致駕駛行為嚴重失誤。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9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6EEDA-43C8-4F43-9402-B7B0B582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Conclusion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B7096-A8F3-4DE8-AC04-68F804D44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與愉快及平穩的情緒比較之下，悲傷的情緒對於反應時間有明顯影響。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凝視持續時間長、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HRT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時間長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安全性下降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容易發生事故的可能性更高。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悲傷、高度興奮的情緒會不利於駕駛安全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情緒會導致注意力不集中。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C5BEE9-67DD-4998-A9D1-845810DE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Participants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F3A393-F6ED-4520-93F0-1EC8EC0E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名受試者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(11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男，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女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年齡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：27~52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歲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駕駛經驗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：5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年以上，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5000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英里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視力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正常或矯正為正常視力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7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FAD2A9-E33C-4EDD-A685-BE987BFC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Material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and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apparatus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29C0B-7821-4D70-978B-ACCAAAEF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MP3</a:t>
            </a:r>
            <a:r>
              <a:rPr lang="zh-TW" altLang="en-US" dirty="0">
                <a:solidFill>
                  <a:schemeClr val="tx1"/>
                </a:solidFill>
              </a:rPr>
              <a:t>音檔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HP</a:t>
            </a:r>
            <a:r>
              <a:rPr lang="zh-TW" altLang="en-US" dirty="0">
                <a:solidFill>
                  <a:schemeClr val="tx1"/>
                </a:solidFill>
              </a:rPr>
              <a:t>筆電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Beats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Dr.  Dre Executive-MH6W2ZM-A </a:t>
            </a:r>
            <a:r>
              <a:rPr lang="zh-TW" altLang="en-US" dirty="0">
                <a:solidFill>
                  <a:schemeClr val="tx1"/>
                </a:solidFill>
              </a:rPr>
              <a:t>頭戴式耳機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32</a:t>
            </a:r>
            <a:r>
              <a:rPr lang="zh-TW" altLang="en-US" dirty="0">
                <a:solidFill>
                  <a:schemeClr val="tx1"/>
                </a:solidFill>
              </a:rPr>
              <a:t>英吋三星螢幕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1080P</a:t>
            </a:r>
            <a:r>
              <a:rPr lang="zh-TW" altLang="en-US" dirty="0">
                <a:solidFill>
                  <a:schemeClr val="tx1"/>
                </a:solidFill>
              </a:rPr>
              <a:t>車載攝影機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錄製實際駕駛的影片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SMI </a:t>
            </a:r>
            <a:r>
              <a:rPr lang="zh-TW" altLang="en-US" dirty="0">
                <a:solidFill>
                  <a:schemeClr val="tx1"/>
                </a:solidFill>
              </a:rPr>
              <a:t>眼球追蹤眼鏡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B6E246-98F6-4342-9E96-A323A57B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Mood induction and assessment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D26656-52C9-476B-BB07-0704BF6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10116879" cy="4396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音樂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</a:rPr>
              <a:t>愉快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巴哈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布蘭登堡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號協奏曲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平穩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蕭邦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降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大調 第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號圓舞曲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《F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小調 第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號圓舞曲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悲傷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普羅高菲夫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亞歷山大．涅夫斯基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 Russia Under The Mongolian Yoke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彩色圖片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愉快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婚禮、奔跑的馬、微笑的孩子、小狗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平靜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自然風景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悲傷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自然災害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41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B6E246-98F6-4342-9E96-A323A57B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Procedure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E123984-E16C-46A6-A0BD-EF87DD5B4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848557"/>
              </p:ext>
            </p:extLst>
          </p:nvPr>
        </p:nvGraphicFramePr>
        <p:xfrm>
          <a:off x="3708401" y="325120"/>
          <a:ext cx="6502399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7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D17E0B-6308-49F1-96C9-7320A85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BMIS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FB642D1-33B5-4E67-8CA4-B6EE29F42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39" y="294639"/>
            <a:ext cx="7421501" cy="6318811"/>
          </a:xfr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0C346B3-873C-46F7-89E2-0D7C015B688C}"/>
              </a:ext>
            </a:extLst>
          </p:cNvPr>
          <p:cNvSpPr txBox="1">
            <a:spLocks/>
          </p:cNvSpPr>
          <p:nvPr/>
        </p:nvSpPr>
        <p:spPr>
          <a:xfrm>
            <a:off x="1143001" y="1971040"/>
            <a:ext cx="1249325" cy="412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B050"/>
                </a:solidFill>
                <a:ea typeface="標楷體" panose="03000509000000000000" pitchFamily="65" charset="-120"/>
              </a:rPr>
              <a:t>正面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XX=1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X=2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V=3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VV=4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5720" indent="0">
              <a:buNone/>
            </a:pP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D14DDD2-407A-4E20-8C6A-1820ABA6273C}"/>
              </a:ext>
            </a:extLst>
          </p:cNvPr>
          <p:cNvSpPr txBox="1"/>
          <p:nvPr/>
        </p:nvSpPr>
        <p:spPr>
          <a:xfrm>
            <a:off x="6741042" y="2402959"/>
            <a:ext cx="61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00B050"/>
                </a:solidFill>
              </a:rPr>
              <a:t>活潑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快樂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傷心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疲倦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關懷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滿足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陰鬱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緊張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B3251FD-B6AC-4891-B578-A9113DD66D85}"/>
              </a:ext>
            </a:extLst>
          </p:cNvPr>
          <p:cNvSpPr txBox="1"/>
          <p:nvPr/>
        </p:nvSpPr>
        <p:spPr>
          <a:xfrm>
            <a:off x="10092164" y="2402959"/>
            <a:ext cx="95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昏昏欲睡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脾氣暴躁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活力充沛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焦慮不安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平靜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慈愛</a:t>
            </a:r>
            <a:endParaRPr lang="en-US" altLang="zh-TW" sz="1200" dirty="0">
              <a:solidFill>
                <a:srgbClr val="00B050"/>
              </a:solidFill>
            </a:endParaRPr>
          </a:p>
          <a:p>
            <a:r>
              <a:rPr lang="zh-TW" altLang="en-US" sz="1200" dirty="0">
                <a:solidFill>
                  <a:srgbClr val="FF0000"/>
                </a:solidFill>
              </a:rPr>
              <a:t>感到厭煩的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>
                <a:solidFill>
                  <a:srgbClr val="00B050"/>
                </a:solidFill>
              </a:rPr>
              <a:t>積極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30CD8FDE-7167-41C1-8BA6-ED56A328036A}"/>
              </a:ext>
            </a:extLst>
          </p:cNvPr>
          <p:cNvSpPr txBox="1">
            <a:spLocks/>
          </p:cNvSpPr>
          <p:nvPr/>
        </p:nvSpPr>
        <p:spPr>
          <a:xfrm>
            <a:off x="2392326" y="1971040"/>
            <a:ext cx="1249325" cy="412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負面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XX=4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X=3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V=2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ea typeface="標楷體" panose="03000509000000000000" pitchFamily="65" charset="-120"/>
              </a:rPr>
              <a:t>VV=1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5720" indent="0">
              <a:buNone/>
            </a:pP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28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0B369-D686-4673-899D-B0C46B6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Mood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induction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7683C-6341-4BF0-9209-49279275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基本  </a:t>
            </a:r>
            <a:r>
              <a:rPr lang="en-US" altLang="zh-TW" dirty="0">
                <a:solidFill>
                  <a:schemeClr val="tx1"/>
                </a:solidFill>
              </a:rPr>
              <a:t>M=5.8  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>SD=2.38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愉快  </a:t>
            </a:r>
            <a:r>
              <a:rPr lang="en-US" altLang="zh-TW" dirty="0">
                <a:solidFill>
                  <a:schemeClr val="tx1"/>
                </a:solidFill>
              </a:rPr>
              <a:t>M=6.55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>SD=2.35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平穩  </a:t>
            </a:r>
            <a:r>
              <a:rPr lang="en-US" altLang="zh-TW" dirty="0">
                <a:solidFill>
                  <a:schemeClr val="tx1"/>
                </a:solidFill>
              </a:rPr>
              <a:t>M=5.65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>SD=2.23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悲傷  </a:t>
            </a:r>
            <a:r>
              <a:rPr lang="en-US" altLang="zh-TW" dirty="0">
                <a:solidFill>
                  <a:schemeClr val="tx1"/>
                </a:solidFill>
              </a:rPr>
              <a:t>M=2.55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>SD=2.37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F(3,57)=23.49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en-US" altLang="zh-TW" dirty="0">
                <a:solidFill>
                  <a:schemeClr val="tx1"/>
                </a:solidFill>
              </a:rPr>
              <a:t>P&lt;0.001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E34C2D-4E59-419A-9975-2F7CB5BA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51" y="1965960"/>
            <a:ext cx="5875020" cy="37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0B369-D686-4673-899D-B0C46B6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Hazard response times(HRT)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7683C-6341-4BF0-9209-49279275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危險開始</a:t>
            </a:r>
            <a:r>
              <a:rPr lang="en-US" altLang="zh-TW" dirty="0">
                <a:solidFill>
                  <a:schemeClr val="tx1"/>
                </a:solidFill>
              </a:rPr>
              <a:t>~</a:t>
            </a:r>
            <a:r>
              <a:rPr lang="zh-TW" altLang="en-US" dirty="0">
                <a:solidFill>
                  <a:schemeClr val="tx1"/>
                </a:solidFill>
              </a:rPr>
              <a:t>按下空白鍵的時間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錯誤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延遲、沒反應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悲傷所產生的</a:t>
            </a:r>
            <a:r>
              <a:rPr lang="en-US" altLang="zh-TW" dirty="0">
                <a:solidFill>
                  <a:schemeClr val="tx1"/>
                </a:solidFill>
              </a:rPr>
              <a:t>HRT</a:t>
            </a:r>
            <a:r>
              <a:rPr lang="zh-TW" altLang="en-US" dirty="0">
                <a:solidFill>
                  <a:schemeClr val="tx1"/>
                </a:solidFill>
              </a:rPr>
              <a:t>最長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E34C2D-4E59-419A-9975-2F7CB5BA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0" y="1646663"/>
            <a:ext cx="5875020" cy="3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0B369-D686-4673-899D-B0C46B6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Hazard response times(HRT)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7683C-6341-4BF0-9209-49279275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4445"/>
            <a:ext cx="8326464" cy="4948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兒童</a:t>
            </a:r>
            <a:r>
              <a:rPr lang="en-US" altLang="zh-TW" dirty="0">
                <a:solidFill>
                  <a:schemeClr val="tx1"/>
                </a:solidFill>
              </a:rPr>
              <a:t>(1)</a:t>
            </a:r>
            <a:r>
              <a:rPr lang="zh-TW" altLang="en-US" dirty="0">
                <a:solidFill>
                  <a:schemeClr val="tx1"/>
                </a:solidFill>
              </a:rPr>
              <a:t>、機車</a:t>
            </a:r>
            <a:r>
              <a:rPr lang="en-US" altLang="zh-TW" dirty="0">
                <a:solidFill>
                  <a:schemeClr val="tx1"/>
                </a:solidFill>
              </a:rPr>
              <a:t>(3)</a:t>
            </a:r>
            <a:r>
              <a:rPr lang="zh-TW" altLang="en-US" dirty="0">
                <a:solidFill>
                  <a:schemeClr val="tx1"/>
                </a:solidFill>
              </a:rPr>
              <a:t>、行人</a:t>
            </a:r>
            <a:r>
              <a:rPr lang="en-US" altLang="zh-TW" dirty="0">
                <a:solidFill>
                  <a:schemeClr val="tx1"/>
                </a:solidFill>
              </a:rPr>
              <a:t>(6)</a:t>
            </a:r>
            <a:r>
              <a:rPr lang="zh-TW" altLang="en-US" dirty="0">
                <a:solidFill>
                  <a:schemeClr val="tx1"/>
                </a:solidFill>
              </a:rPr>
              <a:t>、騎單車的人</a:t>
            </a:r>
            <a:r>
              <a:rPr lang="en-US" altLang="zh-TW" dirty="0">
                <a:solidFill>
                  <a:schemeClr val="tx1"/>
                </a:solidFill>
              </a:rPr>
              <a:t>(7)</a:t>
            </a:r>
            <a:r>
              <a:rPr lang="zh-TW" altLang="en-US" dirty="0">
                <a:solidFill>
                  <a:schemeClr val="tx1"/>
                </a:solidFill>
              </a:rPr>
              <a:t>、突然加速的車</a:t>
            </a:r>
            <a:r>
              <a:rPr lang="en-US" altLang="zh-TW" dirty="0">
                <a:solidFill>
                  <a:schemeClr val="tx1"/>
                </a:solidFill>
              </a:rPr>
              <a:t>(8)</a:t>
            </a:r>
            <a:r>
              <a:rPr lang="zh-TW" altLang="en-US" dirty="0">
                <a:solidFill>
                  <a:schemeClr val="tx1"/>
                </a:solidFill>
              </a:rPr>
              <a:t>，有弱勢道路使用者的特徵。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</a:rPr>
              <a:t>HRT</a:t>
            </a:r>
            <a:r>
              <a:rPr lang="zh-TW" altLang="en-US" dirty="0">
                <a:solidFill>
                  <a:schemeClr val="tx1"/>
                </a:solidFill>
              </a:rPr>
              <a:t>反應處理時間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悲傷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快樂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平穩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x 8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種情緒 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</a:t>
            </a: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個有危險的影片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E34C2D-4E59-419A-9975-2F7CB5BA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0"/>
          <a:stretch/>
        </p:blipFill>
        <p:spPr>
          <a:xfrm>
            <a:off x="3898068" y="2712203"/>
            <a:ext cx="8054100" cy="38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914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基礎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標準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基礎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916</TotalTime>
  <Words>1579</Words>
  <Application>Microsoft Office PowerPoint</Application>
  <PresentationFormat>寬螢幕</PresentationFormat>
  <Paragraphs>157</Paragraphs>
  <Slides>15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新細明體</vt:lpstr>
      <vt:lpstr>標楷體</vt:lpstr>
      <vt:lpstr>Arial</vt:lpstr>
      <vt:lpstr>Calibri</vt:lpstr>
      <vt:lpstr>Calibri Light</vt:lpstr>
      <vt:lpstr>Corbel</vt:lpstr>
      <vt:lpstr>Times New Roman</vt:lpstr>
      <vt:lpstr>Wingdings</vt:lpstr>
      <vt:lpstr>Wingdings 2</vt:lpstr>
      <vt:lpstr>HDOfficeLightV0</vt:lpstr>
      <vt:lpstr>基礎</vt:lpstr>
      <vt:lpstr>Are happy drivers safer drivers? Evidence from hazard response times and eye tracking data</vt:lpstr>
      <vt:lpstr>Participants</vt:lpstr>
      <vt:lpstr>Material and apparatus</vt:lpstr>
      <vt:lpstr>Mood induction and assessment</vt:lpstr>
      <vt:lpstr>Procedure</vt:lpstr>
      <vt:lpstr>BMIS</vt:lpstr>
      <vt:lpstr>Mood induction</vt:lpstr>
      <vt:lpstr>Hazard response times(HRT)</vt:lpstr>
      <vt:lpstr>Hazard response times(HRT)</vt:lpstr>
      <vt:lpstr>PowerPoint 簡報</vt:lpstr>
      <vt:lpstr>Eye tracking data</vt:lpstr>
      <vt:lpstr>Discussion</vt:lpstr>
      <vt:lpstr>Discussion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郁茹 邱</dc:creator>
  <cp:lastModifiedBy>郁茹 邱</cp:lastModifiedBy>
  <cp:revision>57</cp:revision>
  <dcterms:created xsi:type="dcterms:W3CDTF">2019-10-20T14:30:40Z</dcterms:created>
  <dcterms:modified xsi:type="dcterms:W3CDTF">2019-10-25T05:42:43Z</dcterms:modified>
</cp:coreProperties>
</file>